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62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86441" autoAdjust="0"/>
  </p:normalViewPr>
  <p:slideViewPr>
    <p:cSldViewPr snapToGrid="0">
      <p:cViewPr>
        <p:scale>
          <a:sx n="79" d="100"/>
          <a:sy n="79" d="100"/>
        </p:scale>
        <p:origin x="540" y="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5AF21-12E7-C742-A9F7-DC4A4182B87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B13BD-31FE-ED47-9358-662A702F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8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DD9D-1D26-5C7E-93FF-C7E410B6B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4439"/>
            <a:ext cx="9144000" cy="22755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5CBED-BA67-47C0-002C-40E23D273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A7BAD-BB9D-02D4-7B96-7366B735B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9791" y="457200"/>
            <a:ext cx="2616708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7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80F5-9498-E821-D8D6-F4B7EF56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C1DF9-FE27-E389-D92A-4BDD3C8EC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9F2F-1485-8D2F-080F-310B221E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2CB758-82B7-1390-9529-BF847A5E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71CC720-9150-FDEA-6E2C-E271C15B4B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5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8D7F1-B837-744D-210B-E2FE2666B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E1611-8EE5-8512-5A11-FA79F9455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2A52E-70FF-899E-ACE6-8FB9EE8E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red letter r on a black background&#10;&#10;Description automatically generated">
            <a:extLst>
              <a:ext uri="{FF2B5EF4-FFF2-40B4-BE49-F238E27FC236}">
                <a16:creationId xmlns:a16="http://schemas.microsoft.com/office/drawing/2014/main" id="{6A7A229A-A3C6-EE8C-E21F-E4BF083454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5707" y="6392127"/>
            <a:ext cx="369418" cy="27432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237587B-6E3B-A523-2FC6-5E020F82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3D4ECC0-5B7E-5189-7B28-DA3573747B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3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4540-C1CF-A013-BB96-CBB938F0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BF4A-9AB1-1961-C29D-093108ED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E92BA-6A27-18C4-CDB3-1760AAA8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219D07-7204-28A8-83D0-EBFF78A5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AF0BF47-682D-7236-9C0F-0DE61BE7F1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9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F0AC-598A-1480-852E-5A5AE65F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72E8E-80FF-8068-8D2E-E8EDDFCF6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80C5B-4585-A50B-0EDB-5C373D5B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E71511D-AFCE-1DB9-FEC4-FE2D89AC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180C068-EC8A-852A-BEB3-1EF9535234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10CA-A024-18E4-1551-CBBC2A2C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7C662-4B24-7293-2D40-0D80B1903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582BA-F6DD-044A-BFD6-A5D36283A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40EB3-6EBC-3BB4-F7EF-512D62FB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C8F22F-157E-421D-D2C5-3B752C4F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EFD9EC3-F334-3EA1-3508-E1E08850FA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4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753C-857F-E0D3-4C6A-A4CED3106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64A07-A8C0-B601-458A-55E72458B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3F02F-0F95-E5BD-E893-05F98DF6B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E446F-E7F4-FC62-BF49-D3B81CF93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F00D3C-C128-F958-AAF9-26B9B8881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4276B-0DBA-B2DD-89C1-388D760F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2AB7BA9-7E7A-E7D8-ABF8-F6CC7E58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B34FD9-6CCB-B9CE-08A3-BE8FC5CAF0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70F2-49AA-5BE0-EBF5-4004A7A9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7D6BA-B1F8-4E8A-E39A-39AE9AD43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B06D8E-AAF1-47D2-DF83-09DD2156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0E49A72-63D4-AF29-60A1-45CE1533E5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2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99F6A-70BE-AD00-3510-24ED7010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09C9665-2963-79A9-5424-08461EEB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D4C03E6-5048-08EF-EAD2-CD5D2F85F6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2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8077-4443-D0C6-6109-736F91EE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F44F-5D8C-CECC-6428-C139EF94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0EB9B-6D2B-835E-9C75-2088C2E35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0F3A6-3E9D-74CB-A371-BB4E2B52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66342E6-B7E4-5641-56C4-8920F29B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FF4945-717B-F5D7-3511-A79E9B7CD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4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2B10-DBA2-ABDA-61E6-F60AE5C5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FFDDF-C6A6-921B-30BB-F05D99C48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A7FBB-1608-0F3A-5AE6-B490838BA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CBC6F-19E2-D4D1-DD66-DE5F718A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BF5C53-2D03-F821-6E06-C6453F77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5533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4C0E520-CB02-FE44-B9CA-49F8729EC2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717761-6C1D-C100-331A-817305DCF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04" y="6292442"/>
            <a:ext cx="1079602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5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98615-7318-98AB-5F19-113D83E0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142A1-F84F-DB8F-523C-C855F2479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62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1E6F-66C6-64F7-233D-7F5B6A5EF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1041"/>
            <a:ext cx="9144000" cy="2275523"/>
          </a:xfrm>
        </p:spPr>
        <p:txBody>
          <a:bodyPr>
            <a:normAutofit/>
          </a:bodyPr>
          <a:lstStyle/>
          <a:p>
            <a:r>
              <a:rPr lang="en-US" dirty="0"/>
              <a:t>The Multimodal Universe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9331D-D134-034E-4278-A3BB9D2FD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8640"/>
            <a:ext cx="9144000" cy="1655762"/>
          </a:xfrm>
        </p:spPr>
        <p:txBody>
          <a:bodyPr/>
          <a:lstStyle/>
          <a:p>
            <a:r>
              <a:rPr lang="en-US" dirty="0"/>
              <a:t>Ali Ahmed</a:t>
            </a:r>
          </a:p>
        </p:txBody>
      </p:sp>
    </p:spTree>
    <p:extLst>
      <p:ext uri="{BB962C8B-B14F-4D97-AF65-F5344CB8AC3E}">
        <p14:creationId xmlns:p14="http://schemas.microsoft.com/office/powerpoint/2010/main" val="220283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CDF8B-D819-9DEF-D098-E2F613D6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62" y="0"/>
            <a:ext cx="8159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5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BF6E-00EF-6097-0BF8-27C32386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1905-ABA7-1C37-0A16-38AC65850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4351338"/>
          </a:xfrm>
        </p:spPr>
        <p:txBody>
          <a:bodyPr/>
          <a:lstStyle/>
          <a:p>
            <a:r>
              <a:rPr lang="en-US" dirty="0"/>
              <a:t>Large astronomical datasets available</a:t>
            </a:r>
          </a:p>
          <a:p>
            <a:pPr lvl="1"/>
            <a:r>
              <a:rPr lang="en-US" dirty="0"/>
              <a:t>SDSS (Galaxies)</a:t>
            </a:r>
          </a:p>
          <a:p>
            <a:pPr lvl="1"/>
            <a:r>
              <a:rPr lang="en-US" dirty="0"/>
              <a:t>ATLAS (NEO Detection)</a:t>
            </a:r>
          </a:p>
          <a:p>
            <a:r>
              <a:rPr lang="en-US" dirty="0"/>
              <a:t>Not enough professional time to identify each object – Citizen scientist projects?</a:t>
            </a:r>
          </a:p>
          <a:p>
            <a:pPr lvl="1"/>
            <a:r>
              <a:rPr lang="en-US" dirty="0"/>
              <a:t>Galaxy ZOO Project </a:t>
            </a:r>
            <a:r>
              <a:rPr lang="en-US" dirty="0">
                <a:sym typeface="Wingdings" panose="05000000000000000000" pitchFamily="2" charset="2"/>
              </a:rPr>
              <a:t> Classification of galaxies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Gravity Spy  LIGO/Virgo Data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logo with text and dots&#10;&#10;AI-generated content may be incorrect.">
            <a:extLst>
              <a:ext uri="{FF2B5EF4-FFF2-40B4-BE49-F238E27FC236}">
                <a16:creationId xmlns:a16="http://schemas.microsoft.com/office/drawing/2014/main" id="{49DC3C16-C36C-3573-4F14-009A75E1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837" y="960582"/>
            <a:ext cx="3075709" cy="1730086"/>
          </a:xfrm>
          <a:prstGeom prst="rect">
            <a:avLst/>
          </a:prstGeom>
        </p:spPr>
      </p:pic>
      <p:pic>
        <p:nvPicPr>
          <p:cNvPr id="7" name="Picture 6" descr="A green circle with a black circle and a white circle with a black circle and a black circle with a green circle with a black circle with a white circle with a black circle with a green circle&#10;&#10;AI-generated content may be incorrect.">
            <a:extLst>
              <a:ext uri="{FF2B5EF4-FFF2-40B4-BE49-F238E27FC236}">
                <a16:creationId xmlns:a16="http://schemas.microsoft.com/office/drawing/2014/main" id="{A77449D6-3E75-C7DF-AD41-67002E23B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617" y="2690668"/>
            <a:ext cx="1995054" cy="1995054"/>
          </a:xfrm>
          <a:prstGeom prst="rect">
            <a:avLst/>
          </a:prstGeom>
        </p:spPr>
      </p:pic>
      <p:pic>
        <p:nvPicPr>
          <p:cNvPr id="9" name="Picture 8" descr="A yellow line in water&#10;&#10;AI-generated content may be incorrect.">
            <a:extLst>
              <a:ext uri="{FF2B5EF4-FFF2-40B4-BE49-F238E27FC236}">
                <a16:creationId xmlns:a16="http://schemas.microsoft.com/office/drawing/2014/main" id="{C13E1396-E891-C0DC-E47A-E27A7903F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222" y="3985058"/>
            <a:ext cx="1912360" cy="1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3F33E-017E-F290-1877-6C6FE619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97" y="1082334"/>
            <a:ext cx="9461605" cy="46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4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205BE-156C-9454-54F0-E43F1344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805273"/>
            <a:ext cx="8368146" cy="524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8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E7AA-3C16-A4EE-620B-81E9F34C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Morphology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3CC82-BAE8-B471-117B-8206D914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58" y="2335361"/>
            <a:ext cx="8799084" cy="284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6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191-5B27-903B-A0F0-5E938048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Astronomical Time Series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F70D2-6D0F-D53F-6EBA-73847B13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018"/>
            <a:ext cx="10515600" cy="32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3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C5EB3B-574A-0CC8-FDEA-E4ED2976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16" y="737459"/>
            <a:ext cx="7137568" cy="53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F1531-BD76-DF58-5260-8017D442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44EF-73F8-2272-90E0-83861A26D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standardized dataset - preexisting datasets too specialized</a:t>
            </a:r>
          </a:p>
          <a:p>
            <a:pPr lvl="1"/>
            <a:r>
              <a:rPr lang="en-US" dirty="0"/>
              <a:t>Types of data too specialized for outsiders to understand</a:t>
            </a:r>
          </a:p>
          <a:p>
            <a:pPr lvl="1"/>
            <a:r>
              <a:rPr lang="en-US" dirty="0"/>
              <a:t>Metadata not included</a:t>
            </a:r>
          </a:p>
          <a:p>
            <a:pPr lvl="1"/>
            <a:r>
              <a:rPr lang="en-US" dirty="0"/>
              <a:t>Researcher preferences </a:t>
            </a:r>
          </a:p>
          <a:p>
            <a:pPr lvl="1"/>
            <a:r>
              <a:rPr lang="en-US" dirty="0"/>
              <a:t>Error bars???</a:t>
            </a:r>
          </a:p>
          <a:p>
            <a:r>
              <a:rPr lang="en-US" dirty="0"/>
              <a:t>Brand new dataset aggregation—no existing models trained off of it (yet)</a:t>
            </a:r>
          </a:p>
          <a:p>
            <a:r>
              <a:rPr lang="en-US" dirty="0"/>
              <a:t>Multimodal nature provides avenues to train large transformers to rapidly scan/classify/generate data</a:t>
            </a:r>
          </a:p>
        </p:txBody>
      </p:sp>
    </p:spTree>
    <p:extLst>
      <p:ext uri="{BB962C8B-B14F-4D97-AF65-F5344CB8AC3E}">
        <p14:creationId xmlns:p14="http://schemas.microsoft.com/office/powerpoint/2010/main" val="320333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02DA1231611544B7633ABC55414EFF" ma:contentTypeVersion="17" ma:contentTypeDescription="Create a new document." ma:contentTypeScope="" ma:versionID="5fa979140ce30341f4780377ce301feb">
  <xsd:schema xmlns:xsd="http://www.w3.org/2001/XMLSchema" xmlns:xs="http://www.w3.org/2001/XMLSchema" xmlns:p="http://schemas.microsoft.com/office/2006/metadata/properties" xmlns:ns2="113e35d5-149a-42d0-9759-7e4251ca70ae" xmlns:ns3="7ea28f75-b447-4008-abb1-f022e6a61489" targetNamespace="http://schemas.microsoft.com/office/2006/metadata/properties" ma:root="true" ma:fieldsID="47d8b4c5f05c57c39bcda140eb90ea8c" ns2:_="" ns3:_="">
    <xsd:import namespace="113e35d5-149a-42d0-9759-7e4251ca70ae"/>
    <xsd:import namespace="7ea28f75-b447-4008-abb1-f022e6a614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e35d5-149a-42d0-9759-7e4251ca70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f48fd182-3af3-4b45-858c-95346ee1bc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a28f75-b447-4008-abb1-f022e6a6148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4c75616-ecdf-4ec9-ad19-abf48ff25f01}" ma:internalName="TaxCatchAll" ma:showField="CatchAllData" ma:web="7ea28f75-b447-4008-abb1-f022e6a614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13e35d5-149a-42d0-9759-7e4251ca70ae">
      <Terms xmlns="http://schemas.microsoft.com/office/infopath/2007/PartnerControls"/>
    </lcf76f155ced4ddcb4097134ff3c332f>
    <TaxCatchAll xmlns="7ea28f75-b447-4008-abb1-f022e6a61489" xsi:nil="true"/>
    <SharedWithUsers xmlns="7ea28f75-b447-4008-abb1-f022e6a61489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D66BC58-03AA-45A7-9927-5375846728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90204-A441-4890-9F56-FA76320851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3e35d5-149a-42d0-9759-7e4251ca70ae"/>
    <ds:schemaRef ds:uri="7ea28f75-b447-4008-abb1-f022e6a61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85FF73-5E78-4E24-B230-41E2A057C699}">
  <ds:schemaRefs>
    <ds:schemaRef ds:uri="http://schemas.microsoft.com/office/2006/metadata/properties"/>
    <ds:schemaRef ds:uri="http://schemas.microsoft.com/office/infopath/2007/PartnerControls"/>
    <ds:schemaRef ds:uri="113e35d5-149a-42d0-9759-7e4251ca70ae"/>
    <ds:schemaRef ds:uri="7ea28f75-b447-4008-abb1-f022e6a6148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115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The Multimodal Universe Dataset</vt:lpstr>
      <vt:lpstr>PowerPoint Presentation</vt:lpstr>
      <vt:lpstr>The Problem</vt:lpstr>
      <vt:lpstr>PowerPoint Presentation</vt:lpstr>
      <vt:lpstr>PowerPoint Presentation</vt:lpstr>
      <vt:lpstr>Galaxy Morphology Classification</vt:lpstr>
      <vt:lpstr>Astronomical Time Series Classification</vt:lpstr>
      <vt:lpstr>PowerPoint Presentation</vt:lpstr>
      <vt:lpstr>Further Steps and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Hall</dc:creator>
  <cp:lastModifiedBy>Ali Ahmed</cp:lastModifiedBy>
  <cp:revision>13</cp:revision>
  <dcterms:created xsi:type="dcterms:W3CDTF">2023-10-19T18:22:44Z</dcterms:created>
  <dcterms:modified xsi:type="dcterms:W3CDTF">2025-02-24T08:37:07Z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0x010100E102DA1231611544B7633ABC55414EFF</vt:lpwstr>
  </property>
  <property fmtid="{D5CDD505-2E9C-101B-9397-08002B2CF9AE}" pid="3" name="Order">
    <vt:r8>15900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